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473" r:id="rId4"/>
    <p:sldId id="505" r:id="rId5"/>
    <p:sldId id="504" r:id="rId6"/>
    <p:sldId id="500" r:id="rId7"/>
    <p:sldId id="501" r:id="rId8"/>
    <p:sldId id="502" r:id="rId9"/>
    <p:sldId id="276" r:id="rId10"/>
    <p:sldId id="503" r:id="rId11"/>
    <p:sldId id="258" r:id="rId12"/>
    <p:sldId id="485" r:id="rId13"/>
    <p:sldId id="410" r:id="rId14"/>
    <p:sldId id="506" r:id="rId15"/>
    <p:sldId id="487" r:id="rId16"/>
    <p:sldId id="488" r:id="rId17"/>
    <p:sldId id="498" r:id="rId18"/>
    <p:sldId id="490" r:id="rId19"/>
    <p:sldId id="492" r:id="rId20"/>
    <p:sldId id="493" r:id="rId21"/>
    <p:sldId id="264" r:id="rId22"/>
    <p:sldId id="466" r:id="rId23"/>
    <p:sldId id="467" r:id="rId24"/>
    <p:sldId id="489" r:id="rId25"/>
    <p:sldId id="499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new class of neural network has emerged and gained popularity recently</a:t>
            </a:r>
          </a:p>
          <a:p>
            <a:endParaRPr lang="en-US" dirty="0"/>
          </a:p>
          <a:p>
            <a:r>
              <a:rPr lang="en-US" dirty="0"/>
              <a:t>Incorporate relational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9F4C8-510A-C148-A7DF-51FB7E6698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0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48487"/>
            <a:ext cx="9144000" cy="2041251"/>
          </a:xfrm>
        </p:spPr>
        <p:txBody>
          <a:bodyPr>
            <a:normAutofit/>
          </a:bodyPr>
          <a:lstStyle/>
          <a:p>
            <a:r>
              <a:rPr lang="en-US" sz="8000" b="1" dirty="0">
                <a:cs typeface="Microsoft Sans Serif" panose="020B0604020202020204" pitchFamily="34" charset="0"/>
              </a:rPr>
              <a:t>Deep Graph Library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sz="4000" b="1" dirty="0">
                <a:cs typeface="Microsoft Sans Serif" panose="020B0604020202020204" pitchFamily="34" charset="0"/>
              </a:rPr>
              <a:t>Easy Deep Learning on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Minjie</a:t>
            </a:r>
            <a:r>
              <a:rPr lang="en-US" dirty="0"/>
              <a:t> Wang  &amp; Lingfan Yu</a:t>
            </a:r>
          </a:p>
          <a:p>
            <a:r>
              <a:rPr lang="en-US" dirty="0"/>
              <a:t>With DGL Team</a:t>
            </a:r>
          </a:p>
          <a:p>
            <a:r>
              <a:rPr lang="en-US" dirty="0"/>
              <a:t>New York University, NYU Shanghai, AWS, AWS Shanghai AI Lab</a:t>
            </a:r>
          </a:p>
          <a:p>
            <a:endParaRPr lang="en-US" dirty="0"/>
          </a:p>
          <a:p>
            <a:r>
              <a:rPr lang="en-US" dirty="0"/>
              <a:t>GTC 2019 Instructor-led training (L9134)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dmlc</a:t>
            </a:r>
            <a:r>
              <a:rPr lang="en-US" dirty="0"/>
              <a:t>/</a:t>
            </a:r>
            <a:r>
              <a:rPr lang="en-US" dirty="0" err="1"/>
              <a:t>dgl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384139-8941-014D-9521-D9EE77E06A4B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05C9A8-E6C2-624C-94F4-38093C8C5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3AFDF3-920A-7943-AC47-D283A804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861-726E-734B-A7C2-D69BAFA4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for computational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A062-DAB7-FB48-9094-DB3770C1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representation for molecules</a:t>
            </a:r>
          </a:p>
        </p:txBody>
      </p:sp>
    </p:spTree>
    <p:extLst>
      <p:ext uri="{BB962C8B-B14F-4D97-AF65-F5344CB8AC3E}">
        <p14:creationId xmlns:p14="http://schemas.microsoft.com/office/powerpoint/2010/main" val="84551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1325563"/>
          </a:xfrm>
        </p:spPr>
        <p:txBody>
          <a:bodyPr/>
          <a:lstStyle/>
          <a:p>
            <a:r>
              <a:rPr lang="en-US" dirty="0"/>
              <a:t>GNN in NLP and CV</a:t>
            </a:r>
          </a:p>
        </p:txBody>
      </p:sp>
      <p:pic>
        <p:nvPicPr>
          <p:cNvPr id="4" name="Picture 4" descr="tree_images/ch08-tree-1.png">
            <a:extLst>
              <a:ext uri="{FF2B5EF4-FFF2-40B4-BE49-F238E27FC236}">
                <a16:creationId xmlns:a16="http://schemas.microsoft.com/office/drawing/2014/main" id="{05803A80-0E70-964D-B11B-95792404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31" y="2387875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5539F-6487-2D49-9CE7-3B79F3A60ACC}"/>
              </a:ext>
            </a:extLst>
          </p:cNvPr>
          <p:cNvSpPr txBox="1"/>
          <p:nvPr/>
        </p:nvSpPr>
        <p:spPr>
          <a:xfrm>
            <a:off x="1180731" y="4818370"/>
            <a:ext cx="231941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Sentiment analysis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07AFA-B36D-1C4A-B1E0-A7264BCD7672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BB8FD4-3859-DA4D-96B0-849620835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7F4FAA-A341-E049-89A0-55B746DAA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  <p:pic>
        <p:nvPicPr>
          <p:cNvPr id="13" name="Picture 4" descr="tree_images/ch08-tree-1.png">
            <a:extLst>
              <a:ext uri="{FF2B5EF4-FFF2-40B4-BE49-F238E27FC236}">
                <a16:creationId xmlns:a16="http://schemas.microsoft.com/office/drawing/2014/main" id="{313FB284-A5D1-F443-89B2-3928C00E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03" y="2387874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A138BB-2CAB-354A-8D08-2B8F89502FC7}"/>
              </a:ext>
            </a:extLst>
          </p:cNvPr>
          <p:cNvSpPr txBox="1"/>
          <p:nvPr/>
        </p:nvSpPr>
        <p:spPr>
          <a:xfrm>
            <a:off x="4882803" y="5064592"/>
            <a:ext cx="262001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 QA</a:t>
            </a:r>
            <a:endParaRPr lang="zh-CN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6442C-A652-9D4D-897B-B7ACEDCB7645}"/>
              </a:ext>
            </a:extLst>
          </p:cNvPr>
          <p:cNvSpPr txBox="1"/>
          <p:nvPr/>
        </p:nvSpPr>
        <p:spPr>
          <a:xfrm>
            <a:off x="8610113" y="5274874"/>
            <a:ext cx="28481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Diagram understanding</a:t>
            </a:r>
            <a:endParaRPr lang="zh-CN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74BBD-EBA5-7E40-8DC1-6B46E8BAA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913" y="2113584"/>
            <a:ext cx="2959352" cy="3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05788" cy="1325563"/>
          </a:xfrm>
        </p:spPr>
        <p:txBody>
          <a:bodyPr/>
          <a:lstStyle/>
          <a:p>
            <a:r>
              <a:rPr lang="en-US" dirty="0"/>
              <a:t>Existing frameworks do not support GNNs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B633-F40E-2144-9D2C-35731519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7087"/>
            <a:ext cx="10515600" cy="4351338"/>
          </a:xfrm>
        </p:spPr>
        <p:txBody>
          <a:bodyPr/>
          <a:lstStyle/>
          <a:p>
            <a:pPr lvl="1"/>
            <a:r>
              <a:rPr lang="en-US" dirty="0"/>
              <a:t>It’s hard to program</a:t>
            </a:r>
          </a:p>
          <a:p>
            <a:pPr lvl="1"/>
            <a:r>
              <a:rPr lang="en-US" dirty="0"/>
              <a:t>It’s hard to get good performance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2EDAED-D6F7-6142-A2FA-123FEA246BFD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CFDFDD-2AE6-3B4F-AF6C-DE0D84A8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B522AF-CEF5-AE46-8785-07CB632EB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GNNs are often slow in current frameworks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4412" y="4552714"/>
            <a:ext cx="160043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653807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499AA-1207-F648-8FAD-1257DE28F123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3AFB3E-1409-EA45-AA04-4EEBE1E33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1D3DE8-7F63-8B44-9C40-125FFE639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C03F-B0CD-6944-8CBF-490296AC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algorithms are defined in message passing paradigm. A mismatch in the programming model</a:t>
            </a:r>
          </a:p>
          <a:p>
            <a:endParaRPr lang="en-US" dirty="0"/>
          </a:p>
          <a:p>
            <a:r>
              <a:rPr lang="en-US" dirty="0"/>
              <a:t>Have a figure about this</a:t>
            </a:r>
          </a:p>
        </p:txBody>
      </p:sp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Graph Library (DGL)</a:t>
            </a:r>
          </a:p>
        </p:txBody>
      </p:sp>
      <p:sp>
        <p:nvSpPr>
          <p:cNvPr id="4" name="流程图: 文档 5">
            <a:extLst>
              <a:ext uri="{FF2B5EF4-FFF2-40B4-BE49-F238E27FC236}">
                <a16:creationId xmlns:a16="http://schemas.microsoft.com/office/drawing/2014/main" id="{CD095739-981F-9943-B545-3B4F2EBF4276}"/>
              </a:ext>
            </a:extLst>
          </p:cNvPr>
          <p:cNvSpPr/>
          <p:nvPr/>
        </p:nvSpPr>
        <p:spPr>
          <a:xfrm>
            <a:off x="838200" y="3016872"/>
            <a:ext cx="4512501" cy="3005502"/>
          </a:xfrm>
          <a:prstGeom prst="flowChart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7C6757D-BBA5-7B46-B7DE-FCA364FA0075}"/>
              </a:ext>
            </a:extLst>
          </p:cNvPr>
          <p:cNvSpPr txBox="1">
            <a:spLocks/>
          </p:cNvSpPr>
          <p:nvPr/>
        </p:nvSpPr>
        <p:spPr>
          <a:xfrm>
            <a:off x="838200" y="3023272"/>
            <a:ext cx="4512501" cy="269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Message passing style</a:t>
            </a:r>
          </a:p>
          <a:p>
            <a:endParaRPr lang="en-US" altLang="zh-CN" sz="2400" dirty="0"/>
          </a:p>
          <a:p>
            <a:r>
              <a:rPr lang="en-US" altLang="zh-CN" sz="2400" dirty="0"/>
              <a:t>Fully customizable</a:t>
            </a:r>
          </a:p>
          <a:p>
            <a:endParaRPr lang="en-US" altLang="zh-CN" sz="2400" dirty="0"/>
          </a:p>
          <a:p>
            <a:r>
              <a:rPr lang="en-US" altLang="zh-CN" sz="2400" dirty="0"/>
              <a:t>Compatible w/ </a:t>
            </a:r>
            <a:r>
              <a:rPr lang="en-US" altLang="zh-CN" sz="2400" dirty="0" err="1"/>
              <a:t>Pytorch</a:t>
            </a:r>
            <a:r>
              <a:rPr lang="en-US" altLang="zh-CN" sz="2400" dirty="0"/>
              <a:t>/</a:t>
            </a:r>
            <a:r>
              <a:rPr lang="en-US" altLang="zh-CN" sz="2400" dirty="0" err="1"/>
              <a:t>MXNet</a:t>
            </a:r>
            <a:endParaRPr lang="en-US" altLang="zh-CN" sz="2400" dirty="0"/>
          </a:p>
        </p:txBody>
      </p:sp>
      <p:sp>
        <p:nvSpPr>
          <p:cNvPr id="6" name="右箭头 6">
            <a:extLst>
              <a:ext uri="{FF2B5EF4-FFF2-40B4-BE49-F238E27FC236}">
                <a16:creationId xmlns:a16="http://schemas.microsoft.com/office/drawing/2014/main" id="{A62A7227-4940-2D44-9B39-D615AC72C195}"/>
              </a:ext>
            </a:extLst>
          </p:cNvPr>
          <p:cNvSpPr/>
          <p:nvPr/>
        </p:nvSpPr>
        <p:spPr>
          <a:xfrm>
            <a:off x="5612820" y="3815038"/>
            <a:ext cx="1294375" cy="704585"/>
          </a:xfrm>
          <a:prstGeom prst="rightArrow">
            <a:avLst>
              <a:gd name="adj1" fmla="val 50000"/>
              <a:gd name="adj2" fmla="val 104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流程图: 文档 7">
            <a:extLst>
              <a:ext uri="{FF2B5EF4-FFF2-40B4-BE49-F238E27FC236}">
                <a16:creationId xmlns:a16="http://schemas.microsoft.com/office/drawing/2014/main" id="{71CEDF57-969B-5748-8F39-BF24EB095BA1}"/>
              </a:ext>
            </a:extLst>
          </p:cNvPr>
          <p:cNvSpPr/>
          <p:nvPr/>
        </p:nvSpPr>
        <p:spPr>
          <a:xfrm>
            <a:off x="7152547" y="3016872"/>
            <a:ext cx="4512501" cy="3005502"/>
          </a:xfrm>
          <a:prstGeom prst="flowChart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057227A-0E2A-8547-9D2E-E6B3FD58E71D}"/>
              </a:ext>
            </a:extLst>
          </p:cNvPr>
          <p:cNvSpPr txBox="1">
            <a:spLocks/>
          </p:cNvSpPr>
          <p:nvPr/>
        </p:nvSpPr>
        <p:spPr>
          <a:xfrm>
            <a:off x="7177947" y="3050936"/>
            <a:ext cx="4487101" cy="250458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(Sparse) Tensor operations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Auto-batching</a:t>
            </a:r>
          </a:p>
          <a:p>
            <a:endParaRPr lang="en-US" altLang="zh-CN" sz="2400" dirty="0"/>
          </a:p>
          <a:p>
            <a:r>
              <a:rPr lang="en-US" altLang="zh-CN" sz="2400" dirty="0"/>
              <a:t>Large graph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107AA-5FD9-4A42-937A-7E91CEF070BB}"/>
              </a:ext>
            </a:extLst>
          </p:cNvPr>
          <p:cNvSpPr txBox="1"/>
          <p:nvPr/>
        </p:nvSpPr>
        <p:spPr>
          <a:xfrm>
            <a:off x="1916821" y="2426669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User program</a:t>
            </a:r>
            <a:endParaRPr lang="zh-CN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50BE4-BCA1-6545-BF16-7CEC28C1C014}"/>
              </a:ext>
            </a:extLst>
          </p:cNvPr>
          <p:cNvSpPr txBox="1"/>
          <p:nvPr/>
        </p:nvSpPr>
        <p:spPr>
          <a:xfrm>
            <a:off x="7457405" y="2426669"/>
            <a:ext cx="349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DGL automatically enables</a:t>
            </a:r>
            <a:endParaRPr lang="zh-CN" alt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CBF991-C44F-F443-8D2D-AEBF1953976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DE3AE1-9D81-944D-A375-C63699759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0BD93A-D9B2-B948-898C-BC918913D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graph:</a:t>
            </a:r>
          </a:p>
          <a:p>
            <a:r>
              <a:rPr lang="en-US" dirty="0"/>
              <a:t>Dynamic graph:</a:t>
            </a:r>
          </a:p>
          <a:p>
            <a:r>
              <a:rPr lang="en-US" dirty="0"/>
              <a:t>Multiple graphs: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DA4DA-F91E-4E46-A393-D3ED2542F29D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DD4DB05-D47E-CA46-9B26-3ED37F9D0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75BDC2-3013-2F4A-A061-BA335D8F3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46E7-591C-9F4E-8DB8-C4781D44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23CE-D2CF-5A4D-8907-4D28AD64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20400" cy="5010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Basics.ipynb</a:t>
            </a:r>
            <a:endParaRPr lang="en-US" dirty="0"/>
          </a:p>
          <a:p>
            <a:pPr lvl="1"/>
            <a:r>
              <a:rPr lang="en-US" dirty="0"/>
              <a:t>Create graph with DGL and associate features with nodes and edges</a:t>
            </a:r>
          </a:p>
          <a:p>
            <a:pPr lvl="1"/>
            <a:endParaRPr lang="en-US" dirty="0"/>
          </a:p>
          <a:p>
            <a:r>
              <a:rPr lang="en-US" dirty="0" err="1"/>
              <a:t>MessagePassing.ipynb</a:t>
            </a:r>
            <a:endParaRPr lang="en-US" dirty="0"/>
          </a:p>
          <a:p>
            <a:pPr lvl="1"/>
            <a:r>
              <a:rPr lang="en-US" dirty="0"/>
              <a:t>Perform message passing computation on a graph</a:t>
            </a:r>
          </a:p>
          <a:p>
            <a:pPr lvl="1"/>
            <a:endParaRPr lang="en-US" dirty="0"/>
          </a:p>
          <a:p>
            <a:r>
              <a:rPr lang="en-US" dirty="0" err="1"/>
              <a:t>GCN.ipynb</a:t>
            </a:r>
            <a:endParaRPr lang="en-US" dirty="0"/>
          </a:p>
          <a:p>
            <a:pPr lvl="1"/>
            <a:r>
              <a:rPr lang="en-US" dirty="0"/>
              <a:t>Implement Graph Convolutional Network</a:t>
            </a:r>
          </a:p>
          <a:p>
            <a:pPr lvl="1"/>
            <a:endParaRPr lang="en-US" dirty="0"/>
          </a:p>
          <a:p>
            <a:r>
              <a:rPr lang="en-US" dirty="0" err="1"/>
              <a:t>Speedup.ipynb</a:t>
            </a:r>
            <a:endParaRPr lang="en-US" dirty="0"/>
          </a:p>
          <a:p>
            <a:pPr lvl="1"/>
            <a:r>
              <a:rPr lang="en-US" dirty="0"/>
              <a:t>Speed up with sparse matrix multiplication kernels</a:t>
            </a:r>
          </a:p>
          <a:p>
            <a:pPr lvl="1"/>
            <a:endParaRPr lang="en-US" dirty="0"/>
          </a:p>
          <a:p>
            <a:r>
              <a:rPr lang="en-US" dirty="0" err="1"/>
              <a:t>BatchGraph.ipynb</a:t>
            </a:r>
            <a:endParaRPr lang="en-US" dirty="0"/>
          </a:p>
          <a:p>
            <a:pPr lvl="1"/>
            <a:r>
              <a:rPr lang="en-US" dirty="0"/>
              <a:t>Batch execution of multiple graphs, and perform efficient read-out on batch of graphs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222A51-2538-0149-83E5-22F498FAD15C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AD42AF-CB21-E34F-A7CE-C8CBF4D0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E55D2-4CE0-094B-A0BF-4EF8BD751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87071" y="392284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724078" y="4316436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724079" y="5375822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87071" y="572810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642695" y="4703915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69082" y="4016232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88937" y="6011996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842087" y="4997686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830643" y="4016232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216952" y="5186754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5049B9-7262-BF40-A0AF-2F8155F925C7}"/>
              </a:ext>
            </a:extLst>
          </p:cNvPr>
          <p:cNvGrpSpPr/>
          <p:nvPr/>
        </p:nvGrpSpPr>
        <p:grpSpPr>
          <a:xfrm>
            <a:off x="2146040" y="2730160"/>
            <a:ext cx="6254276" cy="667560"/>
            <a:chOff x="3209503" y="2838756"/>
            <a:chExt cx="6254276" cy="6675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0E854-DDEA-9C4D-9CC2-54A9A4FDFFCB}"/>
                </a:ext>
              </a:extLst>
            </p:cNvPr>
            <p:cNvSpPr txBox="1"/>
            <p:nvPr/>
          </p:nvSpPr>
          <p:spPr>
            <a:xfrm>
              <a:off x="3209503" y="2978454"/>
              <a:ext cx="6254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message_func</a:t>
              </a:r>
              <a:r>
                <a:rPr lang="en-US" sz="2400" dirty="0"/>
                <a:t>(                ,                    ,                 ) =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F8BF95-DE73-C34B-A704-F356912A7DBA}"/>
                </a:ext>
              </a:extLst>
            </p:cNvPr>
            <p:cNvSpPr/>
            <p:nvPr/>
          </p:nvSpPr>
          <p:spPr>
            <a:xfrm>
              <a:off x="5234037" y="2850505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43C28F-AAAB-3B4B-9624-5D9B51E9F844}"/>
                </a:ext>
              </a:extLst>
            </p:cNvPr>
            <p:cNvSpPr/>
            <p:nvPr/>
          </p:nvSpPr>
          <p:spPr>
            <a:xfrm>
              <a:off x="5234037" y="3169771"/>
              <a:ext cx="967408" cy="3365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BCA3C7-89D3-024E-9CA0-E6A60CFB2985}"/>
                </a:ext>
              </a:extLst>
            </p:cNvPr>
            <p:cNvSpPr/>
            <p:nvPr/>
          </p:nvSpPr>
          <p:spPr>
            <a:xfrm>
              <a:off x="6397556" y="2838756"/>
              <a:ext cx="1227381" cy="338328"/>
            </a:xfrm>
            <a:prstGeom prst="rect">
              <a:avLst/>
            </a:prstGeom>
            <a:solidFill>
              <a:srgbClr val="9F5FA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C4D6F-E58A-934F-8920-CB524BB8C775}"/>
                </a:ext>
              </a:extLst>
            </p:cNvPr>
            <p:cNvSpPr/>
            <p:nvPr/>
          </p:nvSpPr>
          <p:spPr>
            <a:xfrm>
              <a:off x="6397555" y="3167988"/>
              <a:ext cx="1227381" cy="338328"/>
            </a:xfrm>
            <a:prstGeom prst="rect">
              <a:avLst/>
            </a:prstGeom>
            <a:solidFill>
              <a:srgbClr val="9F5FA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B19DF93-EBE6-6041-AB0F-E680D88D8F88}"/>
                </a:ext>
              </a:extLst>
            </p:cNvPr>
            <p:cNvSpPr/>
            <p:nvPr/>
          </p:nvSpPr>
          <p:spPr>
            <a:xfrm>
              <a:off x="7846886" y="2838876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41647D-C0A1-6743-8DA9-EDB495FF1ED5}"/>
                </a:ext>
              </a:extLst>
            </p:cNvPr>
            <p:cNvSpPr/>
            <p:nvPr/>
          </p:nvSpPr>
          <p:spPr>
            <a:xfrm>
              <a:off x="7846886" y="3167988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129E5-A4B8-DC4D-9C91-5BEBD5FD1283}"/>
              </a:ext>
            </a:extLst>
          </p:cNvPr>
          <p:cNvSpPr/>
          <p:nvPr/>
        </p:nvSpPr>
        <p:spPr>
          <a:xfrm>
            <a:off x="8400316" y="274190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C8F65E-324E-2E47-9AF7-DA290F761C96}"/>
              </a:ext>
            </a:extLst>
          </p:cNvPr>
          <p:cNvSpPr/>
          <p:nvPr/>
        </p:nvSpPr>
        <p:spPr>
          <a:xfrm>
            <a:off x="8400315" y="3080237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134A0D-7B61-1448-9DC3-5913D500F7B1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4BA019-4FD6-AB4A-A653-81AB087B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BAB6163-0C11-FF4C-8C91-D1B176EB9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516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44209" y="3923579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81216" y="4317173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81217" y="5376559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44209" y="572884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99833" y="470465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26220" y="4016969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46075" y="6012733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99225" y="4998423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87781" y="4016969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74090" y="5187491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10E854-DDEA-9C4D-9CC2-54A9A4FDFFCB}"/>
              </a:ext>
            </a:extLst>
          </p:cNvPr>
          <p:cNvSpPr txBox="1"/>
          <p:nvPr/>
        </p:nvSpPr>
        <p:spPr>
          <a:xfrm>
            <a:off x="3443889" y="2727142"/>
            <a:ext cx="4159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reduce_func</a:t>
            </a:r>
            <a:r>
              <a:rPr lang="en-US" sz="2400" dirty="0"/>
              <a:t>(                            ) =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129E5-A4B8-DC4D-9C91-5BEBD5FD1283}"/>
              </a:ext>
            </a:extLst>
          </p:cNvPr>
          <p:cNvSpPr/>
          <p:nvPr/>
        </p:nvSpPr>
        <p:spPr>
          <a:xfrm>
            <a:off x="5351666" y="263857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C8F65E-324E-2E47-9AF7-DA290F761C96}"/>
              </a:ext>
            </a:extLst>
          </p:cNvPr>
          <p:cNvSpPr/>
          <p:nvPr/>
        </p:nvSpPr>
        <p:spPr>
          <a:xfrm>
            <a:off x="5351665" y="297690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6BB1BA-42F2-3649-8947-5A6625CAC7A6}"/>
              </a:ext>
            </a:extLst>
          </p:cNvPr>
          <p:cNvSpPr/>
          <p:nvPr/>
        </p:nvSpPr>
        <p:spPr>
          <a:xfrm>
            <a:off x="8179985" y="56137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52833-B288-544A-9023-86FE63351661}"/>
              </a:ext>
            </a:extLst>
          </p:cNvPr>
          <p:cNvSpPr/>
          <p:nvPr/>
        </p:nvSpPr>
        <p:spPr>
          <a:xfrm>
            <a:off x="8179984" y="59520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D0E9DD-CFEB-6A49-A203-4D89766C5352}"/>
              </a:ext>
            </a:extLst>
          </p:cNvPr>
          <p:cNvSpPr/>
          <p:nvPr/>
        </p:nvSpPr>
        <p:spPr>
          <a:xfrm>
            <a:off x="7559594" y="2767371"/>
            <a:ext cx="1286495" cy="343255"/>
          </a:xfrm>
          <a:prstGeom prst="rect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9DE90E-7DE7-E64F-B9C2-30E524E677A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D2363B4-4822-A845-82AD-D58057E7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582ADEE-967F-F645-9D0C-DBFB4111E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83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E3500-C55A-4A4E-8F73-0F08B427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861400" y="5369295"/>
              <a:ext cx="2505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Drugs and new materials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9032633" y="299230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8219A7-5B6A-8642-B25E-E1FB9612BFEA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F510616-0D5D-3949-8B06-E0D7BE9C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37C80AE-5F4B-BE4C-BCAE-B18A20975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phase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787059" y="374942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24066" y="4143014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24067" y="5202400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787059" y="5554681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42683" y="453049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669070" y="3842810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588925" y="5838574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42075" y="4824264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30631" y="3842810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16940" y="5013332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10E854-DDEA-9C4D-9CC2-54A9A4FDFFCB}"/>
              </a:ext>
            </a:extLst>
          </p:cNvPr>
          <p:cNvSpPr txBox="1"/>
          <p:nvPr/>
        </p:nvSpPr>
        <p:spPr>
          <a:xfrm>
            <a:off x="3430175" y="2428473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apply_func</a:t>
            </a:r>
            <a:r>
              <a:rPr lang="en-US" sz="2400" dirty="0"/>
              <a:t>(                 ,                        ) =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D0E9DD-CFEB-6A49-A203-4D89766C5352}"/>
              </a:ext>
            </a:extLst>
          </p:cNvPr>
          <p:cNvSpPr/>
          <p:nvPr/>
        </p:nvSpPr>
        <p:spPr>
          <a:xfrm>
            <a:off x="6438964" y="2488553"/>
            <a:ext cx="1286495" cy="343255"/>
          </a:xfrm>
          <a:prstGeom prst="rect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639D35-AC58-E64C-B0A3-37DAF6116B1D}"/>
              </a:ext>
            </a:extLst>
          </p:cNvPr>
          <p:cNvSpPr/>
          <p:nvPr/>
        </p:nvSpPr>
        <p:spPr>
          <a:xfrm>
            <a:off x="5109836" y="2493480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8A009-3E19-0545-9D02-0C03C920B3DC}"/>
              </a:ext>
            </a:extLst>
          </p:cNvPr>
          <p:cNvSpPr/>
          <p:nvPr/>
        </p:nvSpPr>
        <p:spPr>
          <a:xfrm>
            <a:off x="8378966" y="2493480"/>
            <a:ext cx="967408" cy="33832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545882-3E80-664C-86A7-84716D7F66DA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5B703A-E3E3-B04E-892C-E433B912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AC63B24-1F62-EB4D-8FE0-B3E58C64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633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D673-4282-0146-8102-1C4B7E70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1A83-C957-5049-A00C-CB333807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computations over batched of nodes / edges</a:t>
            </a:r>
          </a:p>
          <a:p>
            <a:pPr lvl="1"/>
            <a:r>
              <a:rPr lang="en-US" dirty="0"/>
              <a:t>Send(u, v, </a:t>
            </a:r>
            <a:r>
              <a:rPr lang="en-US" dirty="0" err="1"/>
              <a:t>message_func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Recv</a:t>
            </a:r>
            <a:r>
              <a:rPr lang="en-US" dirty="0"/>
              <a:t>(v, </a:t>
            </a:r>
            <a:r>
              <a:rPr lang="en-US" dirty="0" err="1"/>
              <a:t>reduce_func</a:t>
            </a:r>
            <a:r>
              <a:rPr lang="en-US" dirty="0"/>
              <a:t>, </a:t>
            </a:r>
            <a:r>
              <a:rPr lang="en-US" dirty="0" err="1"/>
              <a:t>apply_func</a:t>
            </a:r>
            <a:r>
              <a:rPr lang="en-US" dirty="0"/>
              <a:t>)</a:t>
            </a:r>
          </a:p>
        </p:txBody>
      </p:sp>
      <p:sp>
        <p:nvSpPr>
          <p:cNvPr id="25" name="椭圆 3">
            <a:extLst>
              <a:ext uri="{FF2B5EF4-FFF2-40B4-BE49-F238E27FC236}">
                <a16:creationId xmlns:a16="http://schemas.microsoft.com/office/drawing/2014/main" id="{44FB77D9-E0E0-3E40-B6B1-92C492681F84}"/>
              </a:ext>
            </a:extLst>
          </p:cNvPr>
          <p:cNvSpPr/>
          <p:nvPr/>
        </p:nvSpPr>
        <p:spPr>
          <a:xfrm>
            <a:off x="203076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15">
            <a:extLst>
              <a:ext uri="{FF2B5EF4-FFF2-40B4-BE49-F238E27FC236}">
                <a16:creationId xmlns:a16="http://schemas.microsoft.com/office/drawing/2014/main" id="{9BA1F435-7DA8-D44D-9A37-DD40214A41A8}"/>
              </a:ext>
            </a:extLst>
          </p:cNvPr>
          <p:cNvSpPr/>
          <p:nvPr/>
        </p:nvSpPr>
        <p:spPr>
          <a:xfrm>
            <a:off x="784228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B96B9A05-29C9-CE49-80EF-D602B387362A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154477" y="3828119"/>
            <a:ext cx="468780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">
            <a:extLst>
              <a:ext uri="{FF2B5EF4-FFF2-40B4-BE49-F238E27FC236}">
                <a16:creationId xmlns:a16="http://schemas.microsoft.com/office/drawing/2014/main" id="{8E9F00F1-1296-9749-9F7A-764527766580}"/>
              </a:ext>
            </a:extLst>
          </p:cNvPr>
          <p:cNvSpPr/>
          <p:nvPr/>
        </p:nvSpPr>
        <p:spPr>
          <a:xfrm>
            <a:off x="1719302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edges.src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F67A36F6-F31B-5F4F-BEA8-205DB6703BD8}"/>
              </a:ext>
            </a:extLst>
          </p:cNvPr>
          <p:cNvSpPr/>
          <p:nvPr/>
        </p:nvSpPr>
        <p:spPr>
          <a:xfrm>
            <a:off x="4865626" y="4739903"/>
            <a:ext cx="1416422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</a:rPr>
              <a:t>edges.data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4B97A335-8466-3E4A-B399-9F5CD3BD961C}"/>
              </a:ext>
            </a:extLst>
          </p:cNvPr>
          <p:cNvSpPr txBox="1"/>
          <p:nvPr/>
        </p:nvSpPr>
        <p:spPr>
          <a:xfrm>
            <a:off x="4574272" y="3924382"/>
            <a:ext cx="199913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&lt;message&gt;: edges</a:t>
            </a:r>
          </a:p>
        </p:txBody>
      </p:sp>
      <p:cxnSp>
        <p:nvCxnSpPr>
          <p:cNvPr id="31" name="连接符: 肘形 6">
            <a:extLst>
              <a:ext uri="{FF2B5EF4-FFF2-40B4-BE49-F238E27FC236}">
                <a16:creationId xmlns:a16="http://schemas.microsoft.com/office/drawing/2014/main" id="{1305192D-4E7A-9843-960C-DA5C8428EA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0134" y="3026199"/>
            <a:ext cx="446189" cy="2981218"/>
          </a:xfrm>
          <a:prstGeom prst="bentConnector3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9E789D6E-D5E4-3143-A222-2BDBA324A05F}"/>
              </a:ext>
            </a:extLst>
          </p:cNvPr>
          <p:cNvCxnSpPr>
            <a:cxnSpLocks/>
          </p:cNvCxnSpPr>
          <p:nvPr/>
        </p:nvCxnSpPr>
        <p:spPr>
          <a:xfrm flipV="1">
            <a:off x="5573837" y="4293713"/>
            <a:ext cx="0" cy="446189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12">
            <a:extLst>
              <a:ext uri="{FF2B5EF4-FFF2-40B4-BE49-F238E27FC236}">
                <a16:creationId xmlns:a16="http://schemas.microsoft.com/office/drawing/2014/main" id="{46C4D459-D834-B145-94E8-7F3E6E8578BC}"/>
              </a:ext>
            </a:extLst>
          </p:cNvPr>
          <p:cNvSpPr/>
          <p:nvPr/>
        </p:nvSpPr>
        <p:spPr>
          <a:xfrm>
            <a:off x="7790055" y="5672075"/>
            <a:ext cx="1228165" cy="5080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Mailbox*</a:t>
            </a:r>
          </a:p>
        </p:txBody>
      </p:sp>
      <p:cxnSp>
        <p:nvCxnSpPr>
          <p:cNvPr id="34" name="连接符: 肘形 14">
            <a:extLst>
              <a:ext uri="{FF2B5EF4-FFF2-40B4-BE49-F238E27FC236}">
                <a16:creationId xmlns:a16="http://schemas.microsoft.com/office/drawing/2014/main" id="{F9728B3A-580F-4947-83BD-318D8063C2B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6573402" y="4109048"/>
            <a:ext cx="1216653" cy="181707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13">
            <a:extLst>
              <a:ext uri="{FF2B5EF4-FFF2-40B4-BE49-F238E27FC236}">
                <a16:creationId xmlns:a16="http://schemas.microsoft.com/office/drawing/2014/main" id="{C6EA84AA-AA91-284E-B156-9DE80E8DC7C4}"/>
              </a:ext>
            </a:extLst>
          </p:cNvPr>
          <p:cNvSpPr/>
          <p:nvPr/>
        </p:nvSpPr>
        <p:spPr>
          <a:xfrm>
            <a:off x="7530821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edges.dst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连接符: 肘形 10">
            <a:extLst>
              <a:ext uri="{FF2B5EF4-FFF2-40B4-BE49-F238E27FC236}">
                <a16:creationId xmlns:a16="http://schemas.microsoft.com/office/drawing/2014/main" id="{33CA40AF-55D2-F048-91FF-25E59CAAD7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3980" y="3073564"/>
            <a:ext cx="390016" cy="2830301"/>
          </a:xfrm>
          <a:prstGeom prst="bentConnector3">
            <a:avLst>
              <a:gd name="adj1" fmla="val 42822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5">
            <a:extLst>
              <a:ext uri="{FF2B5EF4-FFF2-40B4-BE49-F238E27FC236}">
                <a16:creationId xmlns:a16="http://schemas.microsoft.com/office/drawing/2014/main" id="{E5398975-C46A-AF4C-B6E4-0E36069D8C6F}"/>
              </a:ext>
            </a:extLst>
          </p:cNvPr>
          <p:cNvSpPr/>
          <p:nvPr/>
        </p:nvSpPr>
        <p:spPr>
          <a:xfrm>
            <a:off x="7401569" y="3055552"/>
            <a:ext cx="2005137" cy="325634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9">
            <a:extLst>
              <a:ext uri="{FF2B5EF4-FFF2-40B4-BE49-F238E27FC236}">
                <a16:creationId xmlns:a16="http://schemas.microsoft.com/office/drawing/2014/main" id="{3F2E86E4-B032-574B-9E01-701E4F8188D8}"/>
              </a:ext>
            </a:extLst>
          </p:cNvPr>
          <p:cNvSpPr txBox="1"/>
          <p:nvPr/>
        </p:nvSpPr>
        <p:spPr>
          <a:xfrm>
            <a:off x="2442987" y="5745162"/>
            <a:ext cx="40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*Mailbox will be emptied after recv call </a:t>
            </a:r>
            <a:r>
              <a:rPr lang="en-US" sz="2000" dirty="0"/>
              <a:t>triggers the node UDF.</a:t>
            </a:r>
          </a:p>
        </p:txBody>
      </p:sp>
      <p:sp>
        <p:nvSpPr>
          <p:cNvPr id="39" name="文本框 46">
            <a:extLst>
              <a:ext uri="{FF2B5EF4-FFF2-40B4-BE49-F238E27FC236}">
                <a16:creationId xmlns:a16="http://schemas.microsoft.com/office/drawing/2014/main" id="{4AC322BD-B42A-FC4A-B896-4DE83FC56EEF}"/>
              </a:ext>
            </a:extLst>
          </p:cNvPr>
          <p:cNvSpPr txBox="1"/>
          <p:nvPr/>
        </p:nvSpPr>
        <p:spPr>
          <a:xfrm>
            <a:off x="9643372" y="5302743"/>
            <a:ext cx="1776305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&lt;reduce&gt;: nodes</a:t>
            </a:r>
          </a:p>
        </p:txBody>
      </p:sp>
      <p:cxnSp>
        <p:nvCxnSpPr>
          <p:cNvPr id="40" name="连接符: 肘形 51">
            <a:extLst>
              <a:ext uri="{FF2B5EF4-FFF2-40B4-BE49-F238E27FC236}">
                <a16:creationId xmlns:a16="http://schemas.microsoft.com/office/drawing/2014/main" id="{77CE119C-9E36-4B42-9BE7-470639BE207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404140" y="5247994"/>
            <a:ext cx="1239232" cy="239415"/>
          </a:xfrm>
          <a:prstGeom prst="bentConnector3">
            <a:avLst>
              <a:gd name="adj1" fmla="val 808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60">
            <a:extLst>
              <a:ext uri="{FF2B5EF4-FFF2-40B4-BE49-F238E27FC236}">
                <a16:creationId xmlns:a16="http://schemas.microsoft.com/office/drawing/2014/main" id="{A650344A-0242-0346-800C-8301C30A6E5F}"/>
              </a:ext>
            </a:extLst>
          </p:cNvPr>
          <p:cNvCxnSpPr>
            <a:cxnSpLocks/>
            <a:stCxn id="33" idx="3"/>
            <a:endCxn id="39" idx="2"/>
          </p:cNvCxnSpPr>
          <p:nvPr/>
        </p:nvCxnSpPr>
        <p:spPr>
          <a:xfrm flipV="1">
            <a:off x="9018220" y="5672075"/>
            <a:ext cx="1513305" cy="254046"/>
          </a:xfrm>
          <a:prstGeom prst="bentConnector2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2">
            <a:extLst>
              <a:ext uri="{FF2B5EF4-FFF2-40B4-BE49-F238E27FC236}">
                <a16:creationId xmlns:a16="http://schemas.microsoft.com/office/drawing/2014/main" id="{04EF3A77-03D9-5647-A918-842B0F890F69}"/>
              </a:ext>
            </a:extLst>
          </p:cNvPr>
          <p:cNvSpPr txBox="1"/>
          <p:nvPr/>
        </p:nvSpPr>
        <p:spPr>
          <a:xfrm>
            <a:off x="9643373" y="4331563"/>
            <a:ext cx="177630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&lt;apply&gt;: nodes</a:t>
            </a:r>
          </a:p>
        </p:txBody>
      </p:sp>
      <p:cxnSp>
        <p:nvCxnSpPr>
          <p:cNvPr id="44" name="连接符: 肘形 73">
            <a:extLst>
              <a:ext uri="{FF2B5EF4-FFF2-40B4-BE49-F238E27FC236}">
                <a16:creationId xmlns:a16="http://schemas.microsoft.com/office/drawing/2014/main" id="{E6F3239B-00B1-074D-9664-E71DE67D15D6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10531525" y="4700895"/>
            <a:ext cx="0" cy="601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1">
            <a:extLst>
              <a:ext uri="{FF2B5EF4-FFF2-40B4-BE49-F238E27FC236}">
                <a16:creationId xmlns:a16="http://schemas.microsoft.com/office/drawing/2014/main" id="{8C21A1F3-8F86-A344-ADFF-DF505B78635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77455" y="4697692"/>
            <a:ext cx="751850" cy="296257"/>
          </a:xfrm>
          <a:prstGeom prst="bentConnector3">
            <a:avLst>
              <a:gd name="adj1" fmla="val 100675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852CC95-D133-5B41-9DE5-C1682CECFC01}"/>
              </a:ext>
            </a:extLst>
          </p:cNvPr>
          <p:cNvGrpSpPr/>
          <p:nvPr/>
        </p:nvGrpSpPr>
        <p:grpSpPr>
          <a:xfrm>
            <a:off x="130122" y="2377425"/>
            <a:ext cx="8929097" cy="4236338"/>
            <a:chOff x="130122" y="2377425"/>
            <a:chExt cx="8929097" cy="4236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F15DAB-083D-E045-A58E-A2281720DB74}"/>
                </a:ext>
              </a:extLst>
            </p:cNvPr>
            <p:cNvSpPr/>
            <p:nvPr/>
          </p:nvSpPr>
          <p:spPr>
            <a:xfrm>
              <a:off x="5830957" y="3828119"/>
              <a:ext cx="625768" cy="561858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B8C429A-4602-904C-B983-287E20632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6194" y="2910842"/>
              <a:ext cx="767566" cy="93350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AACC6D-7F23-FF40-BDE6-7640E72607FC}"/>
                </a:ext>
              </a:extLst>
            </p:cNvPr>
            <p:cNvSpPr txBox="1"/>
            <p:nvPr/>
          </p:nvSpPr>
          <p:spPr>
            <a:xfrm>
              <a:off x="6804691" y="2377425"/>
              <a:ext cx="2254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 batch of edges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1C8BBA-91D4-D643-886E-2DFAF579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7082" y="5247994"/>
              <a:ext cx="761452" cy="55110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0100CF-C2CC-ED46-BA6A-7523CAC33840}"/>
                </a:ext>
              </a:extLst>
            </p:cNvPr>
            <p:cNvSpPr txBox="1"/>
            <p:nvPr/>
          </p:nvSpPr>
          <p:spPr>
            <a:xfrm>
              <a:off x="130122" y="5782766"/>
              <a:ext cx="1848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batch of source nodes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56CD26-51F1-1F4A-8CEC-70365C1BDC5A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462B118-F676-A345-9BCA-256D71D0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D3A216-EE28-124F-A962-739D02BD0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14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cs typeface="Consolas" panose="020B0609020204030204" pitchFamily="49" charset="0"/>
              </a:rPr>
              <a:t>If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reduce for all nodes into one sparse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5642E-6055-B74E-B686-938D028531A8}"/>
              </a:ext>
            </a:extLst>
          </p:cNvPr>
          <p:cNvSpPr/>
          <p:nvPr/>
        </p:nvSpPr>
        <p:spPr>
          <a:xfrm>
            <a:off x="755032" y="3058151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74FD-CC0C-D547-A940-71E7FEB21437}"/>
              </a:ext>
            </a:extLst>
          </p:cNvPr>
          <p:cNvSpPr/>
          <p:nvPr/>
        </p:nvSpPr>
        <p:spPr>
          <a:xfrm>
            <a:off x="755031" y="339647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F834E5-199E-8C4E-8350-73E94C07239B}"/>
              </a:ext>
            </a:extLst>
          </p:cNvPr>
          <p:cNvSpPr/>
          <p:nvPr/>
        </p:nvSpPr>
        <p:spPr>
          <a:xfrm>
            <a:off x="755032" y="37372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A75AA-0B65-1C4F-A4CB-FF924B905614}"/>
              </a:ext>
            </a:extLst>
          </p:cNvPr>
          <p:cNvSpPr/>
          <p:nvPr/>
        </p:nvSpPr>
        <p:spPr>
          <a:xfrm>
            <a:off x="755031" y="40755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BD40C-3EFF-9648-B693-0B103D103DC1}"/>
              </a:ext>
            </a:extLst>
          </p:cNvPr>
          <p:cNvSpPr/>
          <p:nvPr/>
        </p:nvSpPr>
        <p:spPr>
          <a:xfrm>
            <a:off x="755032" y="4416385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15E23A-5DB7-F14D-8D02-014E5FD105E6}"/>
              </a:ext>
            </a:extLst>
          </p:cNvPr>
          <p:cNvSpPr/>
          <p:nvPr/>
        </p:nvSpPr>
        <p:spPr>
          <a:xfrm>
            <a:off x="755031" y="4754713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E984D-8ACA-7C47-A5C8-D55A2F65ABA9}"/>
              </a:ext>
            </a:extLst>
          </p:cNvPr>
          <p:cNvSpPr/>
          <p:nvPr/>
        </p:nvSpPr>
        <p:spPr>
          <a:xfrm>
            <a:off x="755032" y="5095502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AE966-8A62-CC49-BAEF-DA8A8595BF7F}"/>
              </a:ext>
            </a:extLst>
          </p:cNvPr>
          <p:cNvGrpSpPr/>
          <p:nvPr/>
        </p:nvGrpSpPr>
        <p:grpSpPr>
          <a:xfrm>
            <a:off x="3380433" y="3559729"/>
            <a:ext cx="1901754" cy="1320302"/>
            <a:chOff x="3380433" y="3559729"/>
            <a:chExt cx="1901754" cy="13203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CAE0B5-3D39-6C4F-BB9B-BE40F66208CB}"/>
                </a:ext>
              </a:extLst>
            </p:cNvPr>
            <p:cNvSpPr/>
            <p:nvPr/>
          </p:nvSpPr>
          <p:spPr>
            <a:xfrm>
              <a:off x="3380434" y="3559729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BF371C-DC29-CA4C-83A4-B0316EAD9179}"/>
                </a:ext>
              </a:extLst>
            </p:cNvPr>
            <p:cNvSpPr/>
            <p:nvPr/>
          </p:nvSpPr>
          <p:spPr>
            <a:xfrm>
              <a:off x="3380433" y="3898057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779E86-F3DC-AA4A-A8AD-987CC1D307A5}"/>
                </a:ext>
              </a:extLst>
            </p:cNvPr>
            <p:cNvSpPr/>
            <p:nvPr/>
          </p:nvSpPr>
          <p:spPr>
            <a:xfrm>
              <a:off x="3380434" y="422455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043AA3-4CED-CA44-BF83-62BB50E3FA77}"/>
                </a:ext>
              </a:extLst>
            </p:cNvPr>
            <p:cNvSpPr/>
            <p:nvPr/>
          </p:nvSpPr>
          <p:spPr>
            <a:xfrm>
              <a:off x="3380433" y="454859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6CD66-A318-6C42-859E-2B76D64A4585}"/>
              </a:ext>
            </a:extLst>
          </p:cNvPr>
          <p:cNvGrpSpPr/>
          <p:nvPr/>
        </p:nvGrpSpPr>
        <p:grpSpPr>
          <a:xfrm>
            <a:off x="2341679" y="3229779"/>
            <a:ext cx="1038755" cy="2037351"/>
            <a:chOff x="2341679" y="3229779"/>
            <a:chExt cx="1038755" cy="20373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357D16-4EF9-B64B-B8B2-E684292762FF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2341680" y="3229779"/>
              <a:ext cx="1038754" cy="116049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0F1117-04A7-7E44-89C5-AFAF423CCDA7}"/>
                </a:ext>
              </a:extLst>
            </p:cNvPr>
            <p:cNvCxnSpPr>
              <a:cxnSpLocks/>
              <a:stCxn id="11" idx="3"/>
              <a:endCxn id="26" idx="1"/>
            </p:cNvCxnSpPr>
            <p:nvPr/>
          </p:nvCxnSpPr>
          <p:spPr>
            <a:xfrm>
              <a:off x="2341679" y="3568107"/>
              <a:ext cx="1038754" cy="11462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8A6A9-E9BA-EB47-B1CD-E178CE74AE7B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>
              <a:off x="2341680" y="3908896"/>
              <a:ext cx="1038754" cy="4813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59F4BB-BAE2-6848-AE17-9B5D16D5C7A4}"/>
                </a:ext>
              </a:extLst>
            </p:cNvPr>
            <p:cNvCxnSpPr>
              <a:stCxn id="19" idx="3"/>
              <a:endCxn id="26" idx="1"/>
            </p:cNvCxnSpPr>
            <p:nvPr/>
          </p:nvCxnSpPr>
          <p:spPr>
            <a:xfrm>
              <a:off x="2341680" y="4588013"/>
              <a:ext cx="1038753" cy="1263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925026-B268-054A-B3D8-D916496D18E8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 flipV="1">
              <a:off x="2341679" y="4063774"/>
              <a:ext cx="1038754" cy="86256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808471-0C43-F144-AC3F-DCA63ECB059D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 flipV="1">
              <a:off x="2341679" y="3725446"/>
              <a:ext cx="1038755" cy="52177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BA49BE-A176-B647-937D-4488E14C3882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 flipV="1">
              <a:off x="2341680" y="4063774"/>
              <a:ext cx="1038753" cy="120335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35308971-9E6A-ED44-8BE4-64176075D3B1}"/>
              </a:ext>
            </a:extLst>
          </p:cNvPr>
          <p:cNvSpPr/>
          <p:nvPr/>
        </p:nvSpPr>
        <p:spPr>
          <a:xfrm>
            <a:off x="5386948" y="3978449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499E5-88E9-CB40-81DD-E2E0EB097B6D}"/>
              </a:ext>
            </a:extLst>
          </p:cNvPr>
          <p:cNvGrpSpPr/>
          <p:nvPr/>
        </p:nvGrpSpPr>
        <p:grpSpPr>
          <a:xfrm>
            <a:off x="6455668" y="3046329"/>
            <a:ext cx="5274769" cy="2380606"/>
            <a:chOff x="6455668" y="3046329"/>
            <a:chExt cx="5274769" cy="238060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81A7E9-BB3D-B645-A78B-167E71D97EE7}"/>
                </a:ext>
              </a:extLst>
            </p:cNvPr>
            <p:cNvSpPr/>
            <p:nvPr/>
          </p:nvSpPr>
          <p:spPr>
            <a:xfrm>
              <a:off x="10143789" y="304632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B9EB29-82BE-B845-91B9-76166484B9EA}"/>
                </a:ext>
              </a:extLst>
            </p:cNvPr>
            <p:cNvSpPr/>
            <p:nvPr/>
          </p:nvSpPr>
          <p:spPr>
            <a:xfrm>
              <a:off x="10143788" y="338465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4F678F-80DC-3B4F-A00F-9ECDCC7639F3}"/>
                </a:ext>
              </a:extLst>
            </p:cNvPr>
            <p:cNvSpPr/>
            <p:nvPr/>
          </p:nvSpPr>
          <p:spPr>
            <a:xfrm>
              <a:off x="10143789" y="3725446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5F93B6-6135-B04D-AD20-67C513D261DB}"/>
                </a:ext>
              </a:extLst>
            </p:cNvPr>
            <p:cNvSpPr/>
            <p:nvPr/>
          </p:nvSpPr>
          <p:spPr>
            <a:xfrm>
              <a:off x="10143788" y="4063774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014AD-1C09-584B-B02F-7AD68FB26DF2}"/>
                </a:ext>
              </a:extLst>
            </p:cNvPr>
            <p:cNvSpPr/>
            <p:nvPr/>
          </p:nvSpPr>
          <p:spPr>
            <a:xfrm>
              <a:off x="10143789" y="4404563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A4C1CB-9228-9E42-927F-AA9FAA1B9FF7}"/>
                </a:ext>
              </a:extLst>
            </p:cNvPr>
            <p:cNvSpPr/>
            <p:nvPr/>
          </p:nvSpPr>
          <p:spPr>
            <a:xfrm>
              <a:off x="10143788" y="4742891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80FAE4-D193-DB47-B6F6-6A043E5B6AF5}"/>
                </a:ext>
              </a:extLst>
            </p:cNvPr>
            <p:cNvSpPr/>
            <p:nvPr/>
          </p:nvSpPr>
          <p:spPr>
            <a:xfrm>
              <a:off x="10143789" y="5083680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/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r="-18408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/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208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/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739" r="-13043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FB3303-33A7-FD46-A5C4-7F117E0D2E1C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8953CE-9A2B-A942-A25F-4E5D747A4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2C1FD2B-56A3-614A-898A-CED248B0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95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975" cy="4351338"/>
          </a:xfrm>
        </p:spPr>
        <p:txBody>
          <a:bodyPr/>
          <a:lstStyle/>
          <a:p>
            <a:r>
              <a:rPr lang="en-US" altLang="zh-CN" dirty="0"/>
              <a:t>If message function copies source node data and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message and reduce phase into one sparse kernel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Avoid materializing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A857-558F-FF46-A99F-7D6959B314B2}"/>
              </a:ext>
            </a:extLst>
          </p:cNvPr>
          <p:cNvSpPr/>
          <p:nvPr/>
        </p:nvSpPr>
        <p:spPr>
          <a:xfrm>
            <a:off x="1160070" y="3428974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39FF8-0076-9C43-A097-5BE895298727}"/>
              </a:ext>
            </a:extLst>
          </p:cNvPr>
          <p:cNvSpPr/>
          <p:nvPr/>
        </p:nvSpPr>
        <p:spPr>
          <a:xfrm>
            <a:off x="1160069" y="3767302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BE17A-8B16-C94E-BE21-7D7755735D10}"/>
              </a:ext>
            </a:extLst>
          </p:cNvPr>
          <p:cNvSpPr/>
          <p:nvPr/>
        </p:nvSpPr>
        <p:spPr>
          <a:xfrm>
            <a:off x="1160070" y="4108091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4A36B-7BC9-8B4C-8A44-5EDA5EEC61DA}"/>
              </a:ext>
            </a:extLst>
          </p:cNvPr>
          <p:cNvSpPr/>
          <p:nvPr/>
        </p:nvSpPr>
        <p:spPr>
          <a:xfrm>
            <a:off x="1160069" y="4446419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DBC69E-0F8D-F048-9A00-B250F661A935}"/>
              </a:ext>
            </a:extLst>
          </p:cNvPr>
          <p:cNvGrpSpPr/>
          <p:nvPr/>
        </p:nvGrpSpPr>
        <p:grpSpPr>
          <a:xfrm>
            <a:off x="3543308" y="3423063"/>
            <a:ext cx="1901754" cy="1320302"/>
            <a:chOff x="3543308" y="3423063"/>
            <a:chExt cx="1901754" cy="13203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0BCECF-F14C-BB49-8EA9-11F1036019DB}"/>
                </a:ext>
              </a:extLst>
            </p:cNvPr>
            <p:cNvSpPr/>
            <p:nvPr/>
          </p:nvSpPr>
          <p:spPr>
            <a:xfrm>
              <a:off x="3543309" y="3423063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8D8709-774F-554D-A3E2-8E40F17B24B7}"/>
                </a:ext>
              </a:extLst>
            </p:cNvPr>
            <p:cNvSpPr/>
            <p:nvPr/>
          </p:nvSpPr>
          <p:spPr>
            <a:xfrm>
              <a:off x="3543308" y="3761391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B8DEE3-02E9-244B-9993-F1C808911E70}"/>
                </a:ext>
              </a:extLst>
            </p:cNvPr>
            <p:cNvSpPr/>
            <p:nvPr/>
          </p:nvSpPr>
          <p:spPr>
            <a:xfrm>
              <a:off x="3543309" y="408789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F79085-32D4-F643-94DA-E4AF81A73F6F}"/>
                </a:ext>
              </a:extLst>
            </p:cNvPr>
            <p:cNvSpPr/>
            <p:nvPr/>
          </p:nvSpPr>
          <p:spPr>
            <a:xfrm>
              <a:off x="3543308" y="441193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32F21D37-1BF0-B845-9889-2EE34589A9FD}"/>
              </a:ext>
            </a:extLst>
          </p:cNvPr>
          <p:cNvSpPr/>
          <p:nvPr/>
        </p:nvSpPr>
        <p:spPr>
          <a:xfrm>
            <a:off x="5623823" y="3841783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06D23-29E9-F84E-8C81-035AAB08DFFC}"/>
              </a:ext>
            </a:extLst>
          </p:cNvPr>
          <p:cNvGrpSpPr/>
          <p:nvPr/>
        </p:nvGrpSpPr>
        <p:grpSpPr>
          <a:xfrm>
            <a:off x="2555876" y="3588780"/>
            <a:ext cx="987433" cy="1029267"/>
            <a:chOff x="2555876" y="3588780"/>
            <a:chExt cx="987433" cy="102926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7ACA0-2992-074D-B053-0C19D067D757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555877" y="3600602"/>
              <a:ext cx="987432" cy="6530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BF3746-5731-C84B-A91F-5149D8737F2C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2555877" y="4279719"/>
              <a:ext cx="987431" cy="29793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82CAF5-1AE4-0B42-AF36-1CDBF6E675E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 flipV="1">
              <a:off x="2555876" y="3927108"/>
              <a:ext cx="987432" cy="69093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DFC896-FBBF-AB40-A354-B91FFF303C8D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2555876" y="3588780"/>
              <a:ext cx="987433" cy="35015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73FB7B2-CAEE-A646-A851-A449CDD6EE6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555877" y="3600602"/>
              <a:ext cx="987431" cy="97704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DC3A49-50E6-7F4B-9207-C7EEE43F5277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2555876" y="3938930"/>
              <a:ext cx="987433" cy="3146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AF6117-06D7-5E47-882B-A1B1EF84A06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2555877" y="3927108"/>
              <a:ext cx="987431" cy="35261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88273-13A9-0B47-8C99-066EADD0A178}"/>
              </a:ext>
            </a:extLst>
          </p:cNvPr>
          <p:cNvGrpSpPr/>
          <p:nvPr/>
        </p:nvGrpSpPr>
        <p:grpSpPr>
          <a:xfrm>
            <a:off x="6710492" y="3081253"/>
            <a:ext cx="3984954" cy="1708421"/>
            <a:chOff x="6710492" y="3081253"/>
            <a:chExt cx="3984954" cy="1708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/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DB455A-D4A9-0341-BBD3-4FF1C2232D82}"/>
                </a:ext>
              </a:extLst>
            </p:cNvPr>
            <p:cNvSpPr/>
            <p:nvPr/>
          </p:nvSpPr>
          <p:spPr>
            <a:xfrm>
              <a:off x="9299639" y="3428974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8A37B-5DEF-7B4A-9E1E-EDEAD2F2F7BB}"/>
                </a:ext>
              </a:extLst>
            </p:cNvPr>
            <p:cNvSpPr/>
            <p:nvPr/>
          </p:nvSpPr>
          <p:spPr>
            <a:xfrm>
              <a:off x="9299638" y="3767302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AA01D9-6607-5B41-8F2D-E250C2547714}"/>
                </a:ext>
              </a:extLst>
            </p:cNvPr>
            <p:cNvSpPr/>
            <p:nvPr/>
          </p:nvSpPr>
          <p:spPr>
            <a:xfrm>
              <a:off x="9299639" y="4108091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5763D4-BDA6-BE4C-8B3B-2CDDD0636E9F}"/>
                </a:ext>
              </a:extLst>
            </p:cNvPr>
            <p:cNvSpPr/>
            <p:nvPr/>
          </p:nvSpPr>
          <p:spPr>
            <a:xfrm>
              <a:off x="9299638" y="4446419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/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38" r="-212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/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𝑠𝑟𝑐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36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96CB3F-3C6E-C040-9DE7-33E3E0B14F73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AAE9BC-2781-0943-A6FB-71565847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B196DF-80E8-9C45-B335-F1F0DD0F5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8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4B97-4C6F-DF4A-A48E-5D27F98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Multiple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32B7-9E1D-2541-B879-6C02252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graphs to be one graph with many disjoint connected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0B0B8-9A0D-BE4A-84B2-9A0176F098D4}"/>
              </a:ext>
            </a:extLst>
          </p:cNvPr>
          <p:cNvSpPr/>
          <p:nvPr/>
        </p:nvSpPr>
        <p:spPr>
          <a:xfrm>
            <a:off x="3587685" y="4092301"/>
            <a:ext cx="1024128" cy="1026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8A096-5C4D-6341-864B-1E0C8F88AB48}"/>
              </a:ext>
            </a:extLst>
          </p:cNvPr>
          <p:cNvSpPr/>
          <p:nvPr/>
        </p:nvSpPr>
        <p:spPr>
          <a:xfrm>
            <a:off x="5011263" y="3716964"/>
            <a:ext cx="1654451" cy="1654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B03395-5E0C-FF49-8D0E-8218EFA812D3}"/>
              </a:ext>
            </a:extLst>
          </p:cNvPr>
          <p:cNvGrpSpPr/>
          <p:nvPr/>
        </p:nvGrpSpPr>
        <p:grpSpPr>
          <a:xfrm>
            <a:off x="1073884" y="3335556"/>
            <a:ext cx="7229081" cy="2246769"/>
            <a:chOff x="1073884" y="3335556"/>
            <a:chExt cx="7229081" cy="22467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1E0FD-2B92-2548-9B1A-9D13D8733975}"/>
                </a:ext>
              </a:extLst>
            </p:cNvPr>
            <p:cNvSpPr txBox="1"/>
            <p:nvPr/>
          </p:nvSpPr>
          <p:spPr>
            <a:xfrm>
              <a:off x="2703314" y="3335556"/>
              <a:ext cx="4934364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/>
                <a:t>[         ]</a:t>
              </a:r>
              <a:endParaRPr lang="en-US" sz="10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BDCFE-1A11-FF43-92D5-3F0F01C0850B}"/>
                </a:ext>
              </a:extLst>
            </p:cNvPr>
            <p:cNvSpPr txBox="1"/>
            <p:nvPr/>
          </p:nvSpPr>
          <p:spPr>
            <a:xfrm>
              <a:off x="1073884" y="4047975"/>
              <a:ext cx="19282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batch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0FBA8-52AB-7E40-A517-D344B4833C26}"/>
                </a:ext>
              </a:extLst>
            </p:cNvPr>
            <p:cNvSpPr txBox="1"/>
            <p:nvPr/>
          </p:nvSpPr>
          <p:spPr>
            <a:xfrm>
              <a:off x="7480304" y="3740199"/>
              <a:ext cx="8226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95769-F520-DB48-9E3E-540EC58EC2F7}"/>
              </a:ext>
            </a:extLst>
          </p:cNvPr>
          <p:cNvGrpSpPr/>
          <p:nvPr/>
        </p:nvGrpSpPr>
        <p:grpSpPr>
          <a:xfrm>
            <a:off x="8675221" y="3184458"/>
            <a:ext cx="2678579" cy="2683424"/>
            <a:chOff x="8675221" y="3184458"/>
            <a:chExt cx="2678579" cy="26834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0571C7-BBA4-D649-A508-58DAF4A5B970}"/>
                </a:ext>
              </a:extLst>
            </p:cNvPr>
            <p:cNvSpPr/>
            <p:nvPr/>
          </p:nvSpPr>
          <p:spPr>
            <a:xfrm>
              <a:off x="8675222" y="3184458"/>
              <a:ext cx="2678578" cy="2683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D200D-C75D-084C-99C1-B09F9918ABD0}"/>
                </a:ext>
              </a:extLst>
            </p:cNvPr>
            <p:cNvSpPr/>
            <p:nvPr/>
          </p:nvSpPr>
          <p:spPr>
            <a:xfrm>
              <a:off x="8675221" y="3186565"/>
              <a:ext cx="1024128" cy="1026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1BA1E-E6BE-FB42-9564-30D94352176A}"/>
                </a:ext>
              </a:extLst>
            </p:cNvPr>
            <p:cNvSpPr/>
            <p:nvPr/>
          </p:nvSpPr>
          <p:spPr>
            <a:xfrm>
              <a:off x="9699349" y="4213431"/>
              <a:ext cx="1654451" cy="16544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CE416-6AA0-FC4B-BF4F-21EF17623279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339CDD-C100-9146-8D2A-3B93F5D0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8A2E6B-565B-D84A-AB9D-6D5FB1BF3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https://www.dgl.ai/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8D92-75E7-6B45-AD6F-BCD4321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systems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46AED8B-E878-574D-A7F0-BD4C05928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293823"/>
              </p:ext>
            </p:extLst>
          </p:nvPr>
        </p:nvGraphicFramePr>
        <p:xfrm>
          <a:off x="838200" y="2424714"/>
          <a:ext cx="10515600" cy="29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72">
                  <a:extLst>
                    <a:ext uri="{9D8B030D-6E8A-4147-A177-3AD203B41FA5}">
                      <a16:colId xmlns:a16="http://schemas.microsoft.com/office/drawing/2014/main" val="4106377413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3811672309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039104881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193275286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122979446"/>
                    </a:ext>
                  </a:extLst>
                </a:gridCol>
              </a:tblGrid>
              <a:tr h="487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GraphNets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3377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Active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7328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Arbitrary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286160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Auto-batching of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731408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Batch multiple graphs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7327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Kernel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06968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EADF18D-C2AD-E849-9582-E1AFC7209DB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42F83-B94B-584F-A2F3-FA25A60E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01E601-EC8D-D64B-B53C-BBB51A79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69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must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207" y="2016609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5103758" y="5170529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858907" y="5180633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6609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415115" y="5170529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1040268" y="1690688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788577" y="1690688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406771" y="1690688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770" y="2545353"/>
            <a:ext cx="3469919" cy="210169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A5AC16-DD02-EC45-AB80-071EC72786AC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53604E-EC08-A144-B087-98217BBA7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15830F8-1518-F142-A0C5-4A9BE5AA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is emerging class of DL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 from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GNN? Why are they widely applicable?</a:t>
            </a:r>
          </a:p>
          <a:p>
            <a:r>
              <a:rPr lang="en-US" dirty="0"/>
              <a:t>What is DGL? Why DGL? And how DGL makes it easy to write GNN programming? </a:t>
            </a:r>
          </a:p>
          <a:p>
            <a:r>
              <a:rPr lang="en-US" dirty="0"/>
              <a:t>Hands-on Tutorial:</a:t>
            </a:r>
          </a:p>
          <a:p>
            <a:pPr lvl="1"/>
            <a:r>
              <a:rPr lang="en-US" dirty="0"/>
              <a:t>How to use a GNN model to accomplish to do community detection</a:t>
            </a:r>
          </a:p>
          <a:p>
            <a:pPr lvl="1"/>
            <a:r>
              <a:rPr lang="en-US" dirty="0"/>
              <a:t>How to tune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2AA7-11EB-764A-8664-1E79EE3B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3BB7-C459-534A-8305-613DD468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task with example</a:t>
            </a:r>
          </a:p>
        </p:txBody>
      </p:sp>
    </p:spTree>
    <p:extLst>
      <p:ext uri="{BB962C8B-B14F-4D97-AF65-F5344CB8AC3E}">
        <p14:creationId xmlns:p14="http://schemas.microsoft.com/office/powerpoint/2010/main" val="350357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CNN: learn representation of an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h6.googleusercontent.com/zJbeCDck2SV_tReC2-S3H7P7Q8a1W8kohseMhgLi4yxz2KlJQKAi9ch_nMxjtj2fp626lDiN048-J4cQMC4FbgOsqRCw3nDVGxLJbdki85sd_o9Uyv2-tmgNn4NOqXzD25faB00BSmQ">
            <a:extLst>
              <a:ext uri="{FF2B5EF4-FFF2-40B4-BE49-F238E27FC236}">
                <a16:creationId xmlns:a16="http://schemas.microsoft.com/office/drawing/2014/main" id="{521D9556-7847-554A-BC7D-591B3EDD9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41686"/>
            <a:ext cx="9574924" cy="323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Neural Network (GNN): learn representation on graph</a:t>
            </a:r>
          </a:p>
        </p:txBody>
      </p:sp>
      <p:pic>
        <p:nvPicPr>
          <p:cNvPr id="4" name="Picture 4" descr="https://lh5.googleusercontent.com/aPT5MVuKfHLNtFDRIoSc6Zv4NYABopun1wjPGoqKXvZuxG__-uGvXLQ8KC0a2AAb0RyLTQF0FZ8Ng_n541XCZautdOal5oD_lwG6a9Uv4YWe9gAQ1oPtnXJZXSVh0F4QJP7TJTRv8NU">
            <a:extLst>
              <a:ext uri="{FF2B5EF4-FFF2-40B4-BE49-F238E27FC236}">
                <a16:creationId xmlns:a16="http://schemas.microsoft.com/office/drawing/2014/main" id="{FD75F4F4-6798-844F-992E-27C781774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2" t="7981" b="8750"/>
          <a:stretch/>
        </p:blipFill>
        <p:spPr bwMode="auto">
          <a:xfrm>
            <a:off x="1254384" y="2403302"/>
            <a:ext cx="4340014" cy="41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0F45495-4C56-2345-8E95-2D408C4974B5}"/>
              </a:ext>
            </a:extLst>
          </p:cNvPr>
          <p:cNvGrpSpPr/>
          <p:nvPr/>
        </p:nvGrpSpPr>
        <p:grpSpPr>
          <a:xfrm>
            <a:off x="1460031" y="2853272"/>
            <a:ext cx="3943971" cy="3208339"/>
            <a:chOff x="1460031" y="2853272"/>
            <a:chExt cx="3943971" cy="32083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389EFB-0EFC-434E-BDF7-9B2AA4E61673}"/>
                </a:ext>
              </a:extLst>
            </p:cNvPr>
            <p:cNvSpPr/>
            <p:nvPr/>
          </p:nvSpPr>
          <p:spPr>
            <a:xfrm>
              <a:off x="1683278" y="5861966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AF599-D56F-A84D-B644-BB89DAC05201}"/>
                </a:ext>
              </a:extLst>
            </p:cNvPr>
            <p:cNvSpPr/>
            <p:nvPr/>
          </p:nvSpPr>
          <p:spPr>
            <a:xfrm>
              <a:off x="4436594" y="5634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220C1-2EC6-9E48-867C-B5B9D7817D92}"/>
                </a:ext>
              </a:extLst>
            </p:cNvPr>
            <p:cNvSpPr/>
            <p:nvPr/>
          </p:nvSpPr>
          <p:spPr>
            <a:xfrm>
              <a:off x="1460031" y="2953095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5AC57B-99A6-2244-BB36-0731FA628343}"/>
                </a:ext>
              </a:extLst>
            </p:cNvPr>
            <p:cNvSpPr/>
            <p:nvPr/>
          </p:nvSpPr>
          <p:spPr>
            <a:xfrm>
              <a:off x="3952890" y="285327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C51B1B-EA40-BA44-B781-2ACECAC81F80}"/>
                </a:ext>
              </a:extLst>
            </p:cNvPr>
            <p:cNvSpPr/>
            <p:nvPr/>
          </p:nvSpPr>
          <p:spPr>
            <a:xfrm>
              <a:off x="2940687" y="4872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76130B-5E65-D548-9905-BCAE7041A2CF}"/>
              </a:ext>
            </a:extLst>
          </p:cNvPr>
          <p:cNvGrpSpPr/>
          <p:nvPr/>
        </p:nvGrpSpPr>
        <p:grpSpPr>
          <a:xfrm>
            <a:off x="2427439" y="3103386"/>
            <a:ext cx="2194978" cy="2599431"/>
            <a:chOff x="2427439" y="3103386"/>
            <a:chExt cx="2194978" cy="259943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47E13D-2364-E04D-B489-80CFF674738B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39" y="3311497"/>
              <a:ext cx="996952" cy="81009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E0FF21-C81E-D245-95D8-8EDC6A2E4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184" y="3103386"/>
              <a:ext cx="565935" cy="979636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5ECDE1-3098-004A-8DA8-B193F59DE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1104" y="5158879"/>
              <a:ext cx="466619" cy="543938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7ABB25-F312-0B40-B8E9-380053E834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290" y="5158879"/>
              <a:ext cx="612127" cy="47522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</a:t>
            </a:r>
          </a:p>
        </p:txBody>
      </p:sp>
      <p:pic>
        <p:nvPicPr>
          <p:cNvPr id="2052" name="Picture 4" descr="https://lh5.googleusercontent.com/aPT5MVuKfHLNtFDRIoSc6Zv4NYABopun1wjPGoqKXvZuxG__-uGvXLQ8KC0a2AAb0RyLTQF0FZ8Ng_n541XCZautdOal5oD_lwG6a9Uv4YWe9gAQ1oPtnXJZXSVh0F4QJP7TJTRv8NU">
            <a:extLst>
              <a:ext uri="{FF2B5EF4-FFF2-40B4-BE49-F238E27FC236}">
                <a16:creationId xmlns:a16="http://schemas.microsoft.com/office/drawing/2014/main" id="{6250F1BC-E5BB-B746-A440-28C351E23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2" t="7981" b="8750"/>
          <a:stretch/>
        </p:blipFill>
        <p:spPr bwMode="auto">
          <a:xfrm>
            <a:off x="1254384" y="2403302"/>
            <a:ext cx="4340014" cy="41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A766-F269-AB40-A5AB-C53E480664B4}"/>
              </a:ext>
            </a:extLst>
          </p:cNvPr>
          <p:cNvGrpSpPr/>
          <p:nvPr/>
        </p:nvGrpSpPr>
        <p:grpSpPr>
          <a:xfrm>
            <a:off x="1460031" y="2853272"/>
            <a:ext cx="3943971" cy="3208339"/>
            <a:chOff x="1460031" y="2853272"/>
            <a:chExt cx="3943971" cy="32083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7A305F-9ACC-8F4F-8487-19F31981BBA4}"/>
                </a:ext>
              </a:extLst>
            </p:cNvPr>
            <p:cNvSpPr/>
            <p:nvPr/>
          </p:nvSpPr>
          <p:spPr>
            <a:xfrm>
              <a:off x="1683278" y="5861966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AFB8B5-8552-9C4F-9E84-2A7E50E2327F}"/>
                </a:ext>
              </a:extLst>
            </p:cNvPr>
            <p:cNvSpPr/>
            <p:nvPr/>
          </p:nvSpPr>
          <p:spPr>
            <a:xfrm>
              <a:off x="4436594" y="5634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E6535B-9D9B-CF4F-B053-3A6D1211DD91}"/>
                </a:ext>
              </a:extLst>
            </p:cNvPr>
            <p:cNvSpPr/>
            <p:nvPr/>
          </p:nvSpPr>
          <p:spPr>
            <a:xfrm>
              <a:off x="1460031" y="2953095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9999F5-0FA8-B244-AA40-4F1658D8448F}"/>
                </a:ext>
              </a:extLst>
            </p:cNvPr>
            <p:cNvSpPr/>
            <p:nvPr/>
          </p:nvSpPr>
          <p:spPr>
            <a:xfrm>
              <a:off x="3952890" y="285327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913F2F-D573-1349-AF3A-9BE8DE54C1D8}"/>
                </a:ext>
              </a:extLst>
            </p:cNvPr>
            <p:cNvSpPr/>
            <p:nvPr/>
          </p:nvSpPr>
          <p:spPr>
            <a:xfrm>
              <a:off x="2940687" y="4872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5D80E-6AB8-A945-95D4-4882C7C9605E}"/>
              </a:ext>
            </a:extLst>
          </p:cNvPr>
          <p:cNvGrpSpPr/>
          <p:nvPr/>
        </p:nvGrpSpPr>
        <p:grpSpPr>
          <a:xfrm>
            <a:off x="2427439" y="3103386"/>
            <a:ext cx="2194978" cy="2599431"/>
            <a:chOff x="2427439" y="3103386"/>
            <a:chExt cx="2194978" cy="25994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686412-0A8A-C34E-B322-55AF1DB18A86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39" y="3311497"/>
              <a:ext cx="996952" cy="81009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0AADC1-97C9-AB42-A78E-C4B715C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184" y="3103386"/>
              <a:ext cx="565935" cy="979636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BFC85C-FA66-8840-962F-CF832A8DD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1104" y="5158879"/>
              <a:ext cx="466619" cy="543938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D6CFDB-9142-DD47-995E-F47796DF1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290" y="5158879"/>
              <a:ext cx="612127" cy="47522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4BD3E-D330-DF43-8AA7-20DFE49F0E76}"/>
              </a:ext>
            </a:extLst>
          </p:cNvPr>
          <p:cNvGrpSpPr/>
          <p:nvPr/>
        </p:nvGrpSpPr>
        <p:grpSpPr>
          <a:xfrm>
            <a:off x="6767453" y="2405957"/>
            <a:ext cx="5072169" cy="4142207"/>
            <a:chOff x="6767453" y="2405957"/>
            <a:chExt cx="5072169" cy="41422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BC202D-3276-AC44-AB16-3A82FDA8D8A5}"/>
                </a:ext>
              </a:extLst>
            </p:cNvPr>
            <p:cNvSpPr/>
            <p:nvPr/>
          </p:nvSpPr>
          <p:spPr>
            <a:xfrm>
              <a:off x="8296999" y="4163053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F8A66F-6963-3F4B-B482-CA6F6514C397}"/>
                </a:ext>
              </a:extLst>
            </p:cNvPr>
            <p:cNvSpPr/>
            <p:nvPr/>
          </p:nvSpPr>
          <p:spPr>
            <a:xfrm>
              <a:off x="9479951" y="2627294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AF85EF-2681-9D4E-9F10-25FD28B039F6}"/>
                </a:ext>
              </a:extLst>
            </p:cNvPr>
            <p:cNvSpPr/>
            <p:nvPr/>
          </p:nvSpPr>
          <p:spPr>
            <a:xfrm>
              <a:off x="6767453" y="2969396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059A34-E5A6-CA4B-AC53-9CB7354EF339}"/>
                </a:ext>
              </a:extLst>
            </p:cNvPr>
            <p:cNvSpPr/>
            <p:nvPr/>
          </p:nvSpPr>
          <p:spPr>
            <a:xfrm>
              <a:off x="6817178" y="5522519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5305B4-92E5-C24A-B378-5D9086AC3D20}"/>
                </a:ext>
              </a:extLst>
            </p:cNvPr>
            <p:cNvSpPr/>
            <p:nvPr/>
          </p:nvSpPr>
          <p:spPr>
            <a:xfrm>
              <a:off x="9607740" y="5482125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A060A6-75AA-D249-93F8-FA2715EB5ED4}"/>
                </a:ext>
              </a:extLst>
            </p:cNvPr>
            <p:cNvCxnSpPr>
              <a:cxnSpLocks/>
              <a:stCxn id="36" idx="5"/>
              <a:endCxn id="25" idx="1"/>
            </p:cNvCxnSpPr>
            <p:nvPr/>
          </p:nvCxnSpPr>
          <p:spPr>
            <a:xfrm>
              <a:off x="7351457" y="3553400"/>
              <a:ext cx="1045741" cy="70985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5C7613-A6BF-C741-B88D-6EA35545CCD0}"/>
                </a:ext>
              </a:extLst>
            </p:cNvPr>
            <p:cNvCxnSpPr>
              <a:stCxn id="35" idx="3"/>
              <a:endCxn id="25" idx="7"/>
            </p:cNvCxnSpPr>
            <p:nvPr/>
          </p:nvCxnSpPr>
          <p:spPr>
            <a:xfrm flipH="1">
              <a:off x="8881003" y="3211298"/>
              <a:ext cx="699147" cy="10519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6DFC5C-B2FC-0F4E-B02E-7C4C2E154269}"/>
                </a:ext>
              </a:extLst>
            </p:cNvPr>
            <p:cNvCxnSpPr>
              <a:stCxn id="38" idx="1"/>
              <a:endCxn id="25" idx="5"/>
            </p:cNvCxnSpPr>
            <p:nvPr/>
          </p:nvCxnSpPr>
          <p:spPr>
            <a:xfrm flipH="1" flipV="1">
              <a:off x="8881003" y="4747057"/>
              <a:ext cx="826936" cy="835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D3A6FA-CF2D-BC43-87D0-C23045DDF73A}"/>
                </a:ext>
              </a:extLst>
            </p:cNvPr>
            <p:cNvCxnSpPr>
              <a:stCxn id="37" idx="7"/>
              <a:endCxn id="25" idx="3"/>
            </p:cNvCxnSpPr>
            <p:nvPr/>
          </p:nvCxnSpPr>
          <p:spPr>
            <a:xfrm flipV="1">
              <a:off x="7401182" y="4747057"/>
              <a:ext cx="996016" cy="8756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/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blipFill>
                  <a:blip r:embed="rId4"/>
                  <a:stretch>
                    <a:fillRect t="-113253" r="-6000" b="-1759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211C98-3A2C-F240-BD52-307DCE9FE530}"/>
                </a:ext>
              </a:extLst>
            </p:cNvPr>
            <p:cNvSpPr/>
            <p:nvPr/>
          </p:nvSpPr>
          <p:spPr>
            <a:xfrm>
              <a:off x="7351457" y="2627294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CECE71-71A5-CC43-8997-2245BBD005C4}"/>
                </a:ext>
              </a:extLst>
            </p:cNvPr>
            <p:cNvSpPr/>
            <p:nvPr/>
          </p:nvSpPr>
          <p:spPr>
            <a:xfrm>
              <a:off x="7516194" y="6206063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3CD396-02EE-5B40-9240-B0D240931C8D}"/>
                </a:ext>
              </a:extLst>
            </p:cNvPr>
            <p:cNvSpPr/>
            <p:nvPr/>
          </p:nvSpPr>
          <p:spPr>
            <a:xfrm>
              <a:off x="10288456" y="2405957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AA0F8-1359-7B42-B9BE-187D1AD9B4D1}"/>
                </a:ext>
              </a:extLst>
            </p:cNvPr>
            <p:cNvSpPr/>
            <p:nvPr/>
          </p:nvSpPr>
          <p:spPr>
            <a:xfrm>
              <a:off x="10566318" y="5907629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52A0B2C-25F6-5B48-B2BF-992725BB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874"/>
            <a:ext cx="10515600" cy="4351338"/>
          </a:xfrm>
        </p:spPr>
        <p:txBody>
          <a:bodyPr/>
          <a:lstStyle/>
          <a:p>
            <a:r>
              <a:rPr lang="en-US" dirty="0"/>
              <a:t>Generating representation of nodes, which can later be used to predict node properties.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378CED-BDA1-564F-9FAE-3D39C8105255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06D80E-87FD-0C4B-871F-20CE3950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BD9E39-FB9D-E344-8D0E-E7D3BA956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68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822</Words>
  <Application>Microsoft Macintosh PowerPoint</Application>
  <PresentationFormat>Widescreen</PresentationFormat>
  <Paragraphs>267</Paragraphs>
  <Slides>26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Office Theme</vt:lpstr>
      <vt:lpstr>Deep Graph Library Easy Deep Learning on Graphs</vt:lpstr>
      <vt:lpstr>Graph data are everywhere</vt:lpstr>
      <vt:lpstr>Many ML tasks must learn from graphs</vt:lpstr>
      <vt:lpstr>GNN is emerging class of DL models</vt:lpstr>
      <vt:lpstr>What you’ll learn from this tutorial</vt:lpstr>
      <vt:lpstr>Community detection</vt:lpstr>
      <vt:lpstr>When deep learning meets graph</vt:lpstr>
      <vt:lpstr>When deep learning meets graph</vt:lpstr>
      <vt:lpstr>Representation Learning</vt:lpstr>
      <vt:lpstr>GNN for computational biology</vt:lpstr>
      <vt:lpstr>GNN in NLP and CV</vt:lpstr>
      <vt:lpstr>Existing frameworks do not support GNNs well</vt:lpstr>
      <vt:lpstr>GNNs are often slow in current frameworks</vt:lpstr>
      <vt:lpstr>What’s the problem?</vt:lpstr>
      <vt:lpstr>Deep Graph Library (DGL)</vt:lpstr>
      <vt:lpstr>DGL features</vt:lpstr>
      <vt:lpstr>Tutorial outline</vt:lpstr>
      <vt:lpstr>DGL’s Message Passing Model</vt:lpstr>
      <vt:lpstr>DGL’s Message Passing Model</vt:lpstr>
      <vt:lpstr>DGL’s Message Passing Model</vt:lpstr>
      <vt:lpstr>DGL’s Message Passing API</vt:lpstr>
      <vt:lpstr>Fuse message passing</vt:lpstr>
      <vt:lpstr>Fuse message passing</vt:lpstr>
      <vt:lpstr>Batch Multiple Graphs</vt:lpstr>
      <vt:lpstr>Resources</vt:lpstr>
      <vt:lpstr>Comparison with other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Lingfan Yu</cp:lastModifiedBy>
  <cp:revision>118</cp:revision>
  <dcterms:created xsi:type="dcterms:W3CDTF">2019-02-14T18:59:47Z</dcterms:created>
  <dcterms:modified xsi:type="dcterms:W3CDTF">2019-03-04T22:04:18Z</dcterms:modified>
</cp:coreProperties>
</file>